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21"/>
  </p:notesMasterIdLst>
  <p:sldIdLst>
    <p:sldId id="256" r:id="rId2"/>
    <p:sldId id="260" r:id="rId3"/>
    <p:sldId id="264" r:id="rId4"/>
    <p:sldId id="261" r:id="rId5"/>
    <p:sldId id="313" r:id="rId6"/>
    <p:sldId id="326" r:id="rId7"/>
    <p:sldId id="314" r:id="rId8"/>
    <p:sldId id="318" r:id="rId9"/>
    <p:sldId id="323" r:id="rId10"/>
    <p:sldId id="316" r:id="rId11"/>
    <p:sldId id="315" r:id="rId12"/>
    <p:sldId id="325" r:id="rId13"/>
    <p:sldId id="321" r:id="rId14"/>
    <p:sldId id="327" r:id="rId15"/>
    <p:sldId id="317" r:id="rId16"/>
    <p:sldId id="320" r:id="rId17"/>
    <p:sldId id="324" r:id="rId18"/>
    <p:sldId id="322" r:id="rId19"/>
    <p:sldId id="270" r:id="rId20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2"/>
      <p:bold r:id="rId23"/>
      <p:italic r:id="rId24"/>
      <p:boldItalic r:id="rId25"/>
    </p:embeddedFont>
    <p:embeddedFont>
      <p:font typeface="Orbitron" panose="020B0604020202020204" charset="0"/>
      <p:regular r:id="rId26"/>
      <p:bold r:id="rId27"/>
    </p:embeddedFont>
    <p:embeddedFont>
      <p:font typeface="Lat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4C3E10-2DD3-4DE9-B77F-C49CA9E79783}">
  <a:tblStyle styleId="{B24C3E10-2DD3-4DE9-B77F-C49CA9E797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1" d="100"/>
          <a:sy n="71" d="100"/>
        </p:scale>
        <p:origin x="149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94471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300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860f3358a_0_23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860f3358a_0_23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499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860f3358a_0_23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860f3358a_0_23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069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860f3358a_0_23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860f3358a_0_23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851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eab661be34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eab661be34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020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212886588a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212886588a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006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860f3358a_0_23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860f3358a_0_23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06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860f3358a_0_23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860f3358a_0_23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84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860f3358a_0_23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860f3358a_0_23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847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eab661be34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eab661be34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415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212886588a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212886588a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93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eab661be34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eab661be34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683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860f3358a_0_23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860f3358a_0_23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178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212886588a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212886588a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291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860f3358a_0_23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860f3358a_0_23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978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212886588a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212886588a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106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860f3358a_0_23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860f3358a_0_23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027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860f3358a_0_23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860f3358a_0_23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049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212886588a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212886588a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46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57250" y="1140175"/>
            <a:ext cx="6191100" cy="22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57250" y="3534700"/>
            <a:ext cx="4278300" cy="4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87356" y="-2735050"/>
            <a:ext cx="514601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7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-3048002" y="15430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314701" y="-6667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55" name="Google Shape;65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200900" y="10177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56" name="Google Shape;65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666691" flipH="1">
            <a:off x="7974124" y="-170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4"/>
          <p:cNvPicPr preferRelativeResize="0"/>
          <p:nvPr/>
        </p:nvPicPr>
        <p:blipFill rotWithShape="1">
          <a:blip r:embed="rId6">
            <a:alphaModFix/>
          </a:blip>
          <a:srcRect l="24986" t="19560" r="27255" b="27830"/>
          <a:stretch/>
        </p:blipFill>
        <p:spPr>
          <a:xfrm rot="-5366725" flipH="1">
            <a:off x="7944290" y="3819140"/>
            <a:ext cx="1104899" cy="114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799948" flipH="1">
            <a:off x="-350726" y="368830"/>
            <a:ext cx="1045224" cy="1079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7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302764" y="-1943425"/>
            <a:ext cx="514601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7405620" y="-150361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62" name="Google Shape;662;p55"/>
          <p:cNvPicPr preferRelativeResize="0"/>
          <p:nvPr/>
        </p:nvPicPr>
        <p:blipFill rotWithShape="1">
          <a:blip r:embed="rId4">
            <a:alphaModFix/>
          </a:blip>
          <a:srcRect l="24986" t="19560" r="27255" b="27830"/>
          <a:stretch/>
        </p:blipFill>
        <p:spPr>
          <a:xfrm rot="-5400000" flipH="1">
            <a:off x="7424641" y="634367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04769" y="-1943425"/>
            <a:ext cx="514601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3405111" y="-150361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65" name="Google Shape;66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1499162" y="4270297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5"/>
          <p:cNvPicPr preferRelativeResize="0"/>
          <p:nvPr/>
        </p:nvPicPr>
        <p:blipFill rotWithShape="1">
          <a:blip r:embed="rId4">
            <a:alphaModFix/>
          </a:blip>
          <a:srcRect l="24986" t="19560" r="27255" b="27830"/>
          <a:stretch/>
        </p:blipFill>
        <p:spPr>
          <a:xfrm rot="-5400000" flipH="1">
            <a:off x="578166" y="634367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000" flipH="1">
            <a:off x="4359700" y="4612962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124501" y="4270297"/>
            <a:ext cx="4518676" cy="452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17_1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1878375" y="-2747152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194" y="3401575"/>
            <a:ext cx="514601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878374" y="2672523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3170449" y="1825798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74" name="Google Shape;67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856348" y="2132822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5931576" y="-268032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76" name="Google Shape;676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099971">
            <a:off x="6160103" y="19332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6"/>
          <p:cNvPicPr preferRelativeResize="0"/>
          <p:nvPr/>
        </p:nvPicPr>
        <p:blipFill rotWithShape="1">
          <a:blip r:embed="rId8">
            <a:alphaModFix/>
          </a:blip>
          <a:srcRect l="24986" t="19560" r="27255" b="27830"/>
          <a:stretch/>
        </p:blipFill>
        <p:spPr>
          <a:xfrm rot="5400011">
            <a:off x="8427966" y="704957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6"/>
          <p:cNvPicPr preferRelativeResize="0"/>
          <p:nvPr/>
        </p:nvPicPr>
        <p:blipFill rotWithShape="1">
          <a:blip r:embed="rId8">
            <a:alphaModFix/>
          </a:blip>
          <a:srcRect l="24986" t="19560" r="27255" b="27830"/>
          <a:stretch/>
        </p:blipFill>
        <p:spPr>
          <a:xfrm>
            <a:off x="211827" y="2990958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100000">
            <a:off x="2830899" y="4639507"/>
            <a:ext cx="874507" cy="9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2700006" scaled="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75202" y="-2287566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3267373" y="-3879612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3015550" y="-161267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2984576" y="1771009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5" name="Google Shape;7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2678845" y="2080645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699971">
            <a:off x="2011863" y="3782368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 rotWithShape="1">
          <a:blip r:embed="rId7">
            <a:alphaModFix/>
          </a:blip>
          <a:srcRect l="24986" t="19560" r="27255" b="27830"/>
          <a:stretch/>
        </p:blipFill>
        <p:spPr>
          <a:xfrm rot="5400000">
            <a:off x="2656608" y="285192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9"/>
          <p:cNvPicPr preferRelativeResize="0"/>
          <p:nvPr/>
        </p:nvPicPr>
        <p:blipFill rotWithShape="1">
          <a:blip r:embed="rId7">
            <a:alphaModFix/>
          </a:blip>
          <a:srcRect l="24986" t="19560" r="27255" b="27830"/>
          <a:stretch/>
        </p:blipFill>
        <p:spPr>
          <a:xfrm rot="-5400000">
            <a:off x="444247" y="3923208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00000">
            <a:off x="1993173" y="7625"/>
            <a:ext cx="732828" cy="75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3307751" y="444734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3337150" y="1536150"/>
            <a:ext cx="5060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1"/>
          </p:nvPr>
        </p:nvSpPr>
        <p:spPr>
          <a:xfrm>
            <a:off x="3337050" y="2377950"/>
            <a:ext cx="5060700" cy="1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7"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4058002" y="1895009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300" y="-166797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1"/>
          <p:cNvPicPr preferRelativeResize="0"/>
          <p:nvPr/>
        </p:nvPicPr>
        <p:blipFill rotWithShape="1">
          <a:blip r:embed="rId4">
            <a:alphaModFix/>
          </a:blip>
          <a:srcRect l="24986" t="19560" r="27255" b="27830"/>
          <a:stretch/>
        </p:blipFill>
        <p:spPr>
          <a:xfrm rot="10800000">
            <a:off x="8273045" y="788869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1"/>
          <p:cNvPicPr preferRelativeResize="0"/>
          <p:nvPr/>
        </p:nvPicPr>
        <p:blipFill rotWithShape="1">
          <a:blip r:embed="rId5">
            <a:alphaModFix/>
          </a:blip>
          <a:srcRect t="25964"/>
          <a:stretch/>
        </p:blipFill>
        <p:spPr>
          <a:xfrm rot="3266246">
            <a:off x="8379402" y="2253712"/>
            <a:ext cx="1045221" cy="79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 rotWithShape="1">
          <a:blip r:embed="rId5">
            <a:alphaModFix/>
          </a:blip>
          <a:srcRect r="30967"/>
          <a:stretch/>
        </p:blipFill>
        <p:spPr>
          <a:xfrm rot="-10510444">
            <a:off x="-58035" y="2659068"/>
            <a:ext cx="603674" cy="90301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1"/>
          <p:cNvSpPr txBox="1">
            <a:spLocks noGrp="1"/>
          </p:cNvSpPr>
          <p:nvPr>
            <p:ph type="title" hasCustomPrompt="1"/>
          </p:nvPr>
        </p:nvSpPr>
        <p:spPr>
          <a:xfrm>
            <a:off x="4112850" y="3095513"/>
            <a:ext cx="1847100" cy="31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21"/>
          <p:cNvSpPr txBox="1">
            <a:spLocks noGrp="1"/>
          </p:cNvSpPr>
          <p:nvPr>
            <p:ph type="ctrTitle" idx="2"/>
          </p:nvPr>
        </p:nvSpPr>
        <p:spPr>
          <a:xfrm>
            <a:off x="4112850" y="3466858"/>
            <a:ext cx="18471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subTitle" idx="1"/>
          </p:nvPr>
        </p:nvSpPr>
        <p:spPr>
          <a:xfrm>
            <a:off x="4112850" y="3776599"/>
            <a:ext cx="18471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1"/>
          <p:cNvSpPr txBox="1">
            <a:spLocks noGrp="1"/>
          </p:cNvSpPr>
          <p:nvPr>
            <p:ph type="title" idx="3" hasCustomPrompt="1"/>
          </p:nvPr>
        </p:nvSpPr>
        <p:spPr>
          <a:xfrm>
            <a:off x="6496048" y="3095513"/>
            <a:ext cx="1847100" cy="31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8" name="Google Shape;248;p21"/>
          <p:cNvSpPr txBox="1">
            <a:spLocks noGrp="1"/>
          </p:cNvSpPr>
          <p:nvPr>
            <p:ph type="ctrTitle" idx="4"/>
          </p:nvPr>
        </p:nvSpPr>
        <p:spPr>
          <a:xfrm>
            <a:off x="6495925" y="3466858"/>
            <a:ext cx="18471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9" name="Google Shape;249;p21"/>
          <p:cNvSpPr txBox="1">
            <a:spLocks noGrp="1"/>
          </p:cNvSpPr>
          <p:nvPr>
            <p:ph type="subTitle" idx="5"/>
          </p:nvPr>
        </p:nvSpPr>
        <p:spPr>
          <a:xfrm>
            <a:off x="6495925" y="3776599"/>
            <a:ext cx="18471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1"/>
          <p:cNvSpPr txBox="1">
            <a:spLocks noGrp="1"/>
          </p:cNvSpPr>
          <p:nvPr>
            <p:ph type="title" idx="6" hasCustomPrompt="1"/>
          </p:nvPr>
        </p:nvSpPr>
        <p:spPr>
          <a:xfrm>
            <a:off x="4112850" y="1300050"/>
            <a:ext cx="1847100" cy="31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21"/>
          <p:cNvSpPr txBox="1">
            <a:spLocks noGrp="1"/>
          </p:cNvSpPr>
          <p:nvPr>
            <p:ph type="ctrTitle" idx="7"/>
          </p:nvPr>
        </p:nvSpPr>
        <p:spPr>
          <a:xfrm>
            <a:off x="4112850" y="1670875"/>
            <a:ext cx="18471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8"/>
          </p:nvPr>
        </p:nvSpPr>
        <p:spPr>
          <a:xfrm>
            <a:off x="4112850" y="1980550"/>
            <a:ext cx="18471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1"/>
          <p:cNvSpPr txBox="1">
            <a:spLocks noGrp="1"/>
          </p:cNvSpPr>
          <p:nvPr>
            <p:ph type="title" idx="9" hasCustomPrompt="1"/>
          </p:nvPr>
        </p:nvSpPr>
        <p:spPr>
          <a:xfrm>
            <a:off x="6496048" y="1300050"/>
            <a:ext cx="1847100" cy="31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21"/>
          <p:cNvSpPr txBox="1">
            <a:spLocks noGrp="1"/>
          </p:cNvSpPr>
          <p:nvPr>
            <p:ph type="ctrTitle" idx="13"/>
          </p:nvPr>
        </p:nvSpPr>
        <p:spPr>
          <a:xfrm>
            <a:off x="6495925" y="1670875"/>
            <a:ext cx="18471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5" name="Google Shape;255;p21"/>
          <p:cNvSpPr txBox="1">
            <a:spLocks noGrp="1"/>
          </p:cNvSpPr>
          <p:nvPr>
            <p:ph type="subTitle" idx="14"/>
          </p:nvPr>
        </p:nvSpPr>
        <p:spPr>
          <a:xfrm>
            <a:off x="6495925" y="1980550"/>
            <a:ext cx="18471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1"/>
          <p:cNvSpPr txBox="1">
            <a:spLocks noGrp="1"/>
          </p:cNvSpPr>
          <p:nvPr>
            <p:ph type="title" idx="15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2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>
            <a:spLocks noGrp="1"/>
          </p:cNvSpPr>
          <p:nvPr>
            <p:ph type="title"/>
          </p:nvPr>
        </p:nvSpPr>
        <p:spPr>
          <a:xfrm>
            <a:off x="2391900" y="31002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3" name="Google Shape;273;p23"/>
          <p:cNvSpPr txBox="1">
            <a:spLocks noGrp="1"/>
          </p:cNvSpPr>
          <p:nvPr>
            <p:ph type="subTitle" idx="1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274" name="Google Shape;27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1878375" y="-2747152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194" y="3401575"/>
            <a:ext cx="514601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878374" y="2672523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3170449" y="1825798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8" name="Google Shape;27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856348" y="2132822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5931576" y="-268032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0" name="Google Shape;28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099971">
            <a:off x="6160103" y="109932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3"/>
          <p:cNvPicPr preferRelativeResize="0"/>
          <p:nvPr/>
        </p:nvPicPr>
        <p:blipFill rotWithShape="1">
          <a:blip r:embed="rId8">
            <a:alphaModFix/>
          </a:blip>
          <a:srcRect l="24986" t="19560" r="27255" b="27830"/>
          <a:stretch/>
        </p:blipFill>
        <p:spPr>
          <a:xfrm rot="5400011">
            <a:off x="8427966" y="704957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/>
          <p:cNvPicPr preferRelativeResize="0"/>
          <p:nvPr/>
        </p:nvPicPr>
        <p:blipFill rotWithShape="1">
          <a:blip r:embed="rId8">
            <a:alphaModFix/>
          </a:blip>
          <a:srcRect l="24986" t="19560" r="27255" b="27830"/>
          <a:stretch/>
        </p:blipFill>
        <p:spPr>
          <a:xfrm>
            <a:off x="211827" y="2990958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3"/>
          <p:cNvPicPr preferRelativeResize="0"/>
          <p:nvPr/>
        </p:nvPicPr>
        <p:blipFill rotWithShape="1">
          <a:blip r:embed="rId7">
            <a:alphaModFix/>
          </a:blip>
          <a:srcRect t="38180"/>
          <a:stretch/>
        </p:blipFill>
        <p:spPr>
          <a:xfrm rot="10800000">
            <a:off x="2830900" y="4526752"/>
            <a:ext cx="874500" cy="5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SECTION_TITLE_AND_DESCRIPTION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2700006" scaled="0"/>
        </a:gra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1373" y="2201013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199" y="1716612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823" y="1526121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849" y="-1857562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0" name="Google Shape;3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4943" y="-1544550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/>
          <p:cNvPicPr preferRelativeResize="0"/>
          <p:nvPr/>
        </p:nvPicPr>
        <p:blipFill rotWithShape="1">
          <a:blip r:embed="rId6">
            <a:alphaModFix/>
          </a:blip>
          <a:srcRect l="24986" t="19560" r="27255" b="27830"/>
          <a:stretch/>
        </p:blipFill>
        <p:spPr>
          <a:xfrm rot="5400000">
            <a:off x="7124151" y="-228037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024" y="-53128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3" name="Google Shape;37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699971">
            <a:off x="50013" y="3782368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3"/>
          <p:cNvPicPr preferRelativeResize="0"/>
          <p:nvPr/>
        </p:nvPicPr>
        <p:blipFill rotWithShape="1">
          <a:blip r:embed="rId6">
            <a:alphaModFix/>
          </a:blip>
          <a:srcRect l="24986" t="19560" r="27255" b="27830"/>
          <a:stretch/>
        </p:blipFill>
        <p:spPr>
          <a:xfrm rot="5400000" flipH="1">
            <a:off x="5977508" y="3628760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100000">
            <a:off x="258068" y="262696"/>
            <a:ext cx="874507" cy="9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3"/>
          <p:cNvSpPr txBox="1">
            <a:spLocks noGrp="1"/>
          </p:cNvSpPr>
          <p:nvPr>
            <p:ph type="title"/>
          </p:nvPr>
        </p:nvSpPr>
        <p:spPr>
          <a:xfrm>
            <a:off x="1104700" y="1504500"/>
            <a:ext cx="5060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7" name="Google Shape;377;p33"/>
          <p:cNvSpPr txBox="1">
            <a:spLocks noGrp="1"/>
          </p:cNvSpPr>
          <p:nvPr>
            <p:ph type="subTitle" idx="1"/>
          </p:nvPr>
        </p:nvSpPr>
        <p:spPr>
          <a:xfrm>
            <a:off x="1104600" y="2346300"/>
            <a:ext cx="5060700" cy="12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2698631" scaled="0"/>
        </a:gra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432339" y="-1233722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348060" y="1520378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-2541513" y="-226334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29" name="Google Shape;62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-2230789" y="-1956323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2160513" y="1539428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31" name="Google Shape;631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100029" flipH="1">
            <a:off x="650926" y="2230775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1"/>
          <p:cNvPicPr preferRelativeResize="0"/>
          <p:nvPr/>
        </p:nvPicPr>
        <p:blipFill rotWithShape="1">
          <a:blip r:embed="rId8">
            <a:alphaModFix/>
          </a:blip>
          <a:srcRect l="24986" t="19560" r="27255" b="27830"/>
          <a:stretch/>
        </p:blipFill>
        <p:spPr>
          <a:xfrm rot="5399989" flipH="1">
            <a:off x="1315096" y="3197617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1"/>
          <p:cNvPicPr preferRelativeResize="0"/>
          <p:nvPr/>
        </p:nvPicPr>
        <p:blipFill rotWithShape="1">
          <a:blip r:embed="rId8">
            <a:alphaModFix/>
          </a:blip>
          <a:srcRect l="24986" t="19560" r="27255" b="27830"/>
          <a:stretch/>
        </p:blipFill>
        <p:spPr>
          <a:xfrm flipH="1">
            <a:off x="641186" y="155288"/>
            <a:ext cx="1316376" cy="136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5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3499615" y="-2798156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3718991" y="-5056952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5512641" y="-2770956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38" name="Google Shape;63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699971" flipH="1">
            <a:off x="7187355" y="159191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2"/>
          <p:cNvPicPr preferRelativeResize="0"/>
          <p:nvPr/>
        </p:nvPicPr>
        <p:blipFill rotWithShape="1">
          <a:blip r:embed="rId6">
            <a:alphaModFix/>
          </a:blip>
          <a:srcRect l="24986" t="19560" r="27255" b="27830"/>
          <a:stretch/>
        </p:blipFill>
        <p:spPr>
          <a:xfrm rot="-5400000" flipH="1">
            <a:off x="6415134" y="-72998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00" flipH="1">
            <a:off x="7926591" y="4063531"/>
            <a:ext cx="874507" cy="9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653141" y="553624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3507636" y="1206899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1240699" y="3031523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142985" y="3000549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46" name="Google Shape;64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453709" y="3318554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799942">
            <a:off x="8000449" y="228433"/>
            <a:ext cx="1045222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3"/>
          <p:cNvPicPr preferRelativeResize="0"/>
          <p:nvPr/>
        </p:nvPicPr>
        <p:blipFill rotWithShape="1">
          <a:blip r:embed="rId7">
            <a:alphaModFix/>
          </a:blip>
          <a:srcRect l="24986" t="19560" r="27255" b="27830"/>
          <a:stretch/>
        </p:blipFill>
        <p:spPr>
          <a:xfrm>
            <a:off x="676216" y="1378918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3"/>
          <p:cNvPicPr preferRelativeResize="0"/>
          <p:nvPr/>
        </p:nvPicPr>
        <p:blipFill rotWithShape="1">
          <a:blip r:embed="rId7">
            <a:alphaModFix/>
          </a:blip>
          <a:srcRect l="24986" t="19560" r="27255" b="27830"/>
          <a:stretch/>
        </p:blipFill>
        <p:spPr>
          <a:xfrm rot="10800000">
            <a:off x="4317884" y="3376150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700000">
            <a:off x="218907" y="2350014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6710" y="3323724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7" r:id="rId4"/>
    <p:sldLayoutId id="2147483669" r:id="rId5"/>
    <p:sldLayoutId id="2147483679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mlflow.org/" TargetMode="External"/><Relationship Id="rId7" Type="http://schemas.openxmlformats.org/officeDocument/2006/relationships/hyperlink" Target="https://www.youtube.com/watch?v=ZVWg18AXXu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owardsdatascience.com/what-is-mlops-everything-you-must-know-to-get-started-523f2d0b8bd8" TargetMode="External"/><Relationship Id="rId5" Type="http://schemas.openxmlformats.org/officeDocument/2006/relationships/hyperlink" Target="https://cloud.google.com/architecture/mlops-continuous-delivery-and-automation-pipelines-in-machine-learning" TargetMode="External"/><Relationship Id="rId4" Type="http://schemas.openxmlformats.org/officeDocument/2006/relationships/hyperlink" Target="https://ml-ops.or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012" scaled="0"/>
        </a:grad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6045124" y="-12872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524" y="21798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350" y="1695450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000" y="-185967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6" name="Google Shape;696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3712" y="-1546662"/>
            <a:ext cx="4518676" cy="45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61"/>
          <p:cNvSpPr txBox="1">
            <a:spLocks noGrp="1"/>
          </p:cNvSpPr>
          <p:nvPr>
            <p:ph type="ctrTitle"/>
          </p:nvPr>
        </p:nvSpPr>
        <p:spPr>
          <a:xfrm>
            <a:off x="753595" y="1849992"/>
            <a:ext cx="6191100" cy="802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ML</a:t>
            </a:r>
            <a:r>
              <a:rPr lang="en" dirty="0" smtClean="0"/>
              <a:t>OPS</a:t>
            </a:r>
            <a:endParaRPr dirty="0"/>
          </a:p>
        </p:txBody>
      </p:sp>
      <p:sp>
        <p:nvSpPr>
          <p:cNvPr id="698" name="Google Shape;698;p61"/>
          <p:cNvSpPr txBox="1">
            <a:spLocks noGrp="1"/>
          </p:cNvSpPr>
          <p:nvPr>
            <p:ph type="subTitle" idx="1"/>
          </p:nvPr>
        </p:nvSpPr>
        <p:spPr>
          <a:xfrm>
            <a:off x="770715" y="2713862"/>
            <a:ext cx="4925425" cy="611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935"/>
            </a:pPr>
            <a:r>
              <a:rPr lang="en-US" dirty="0"/>
              <a:t>Harmonizing People, Process, and Technology</a:t>
            </a:r>
            <a:endParaRPr dirty="0"/>
          </a:p>
        </p:txBody>
      </p:sp>
      <p:pic>
        <p:nvPicPr>
          <p:cNvPr id="699" name="Google Shape;699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7000" y="148590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00" name="Google Shape;70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250" y="-10096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01" name="Google Shape;701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100029">
            <a:off x="8151714" y="2619922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1"/>
          <p:cNvPicPr preferRelativeResize="0"/>
          <p:nvPr/>
        </p:nvPicPr>
        <p:blipFill rotWithShape="1">
          <a:blip r:embed="rId9">
            <a:alphaModFix/>
          </a:blip>
          <a:srcRect l="24986" t="19560" r="27255" b="27830"/>
          <a:stretch/>
        </p:blipFill>
        <p:spPr>
          <a:xfrm rot="-5400000">
            <a:off x="7379493" y="2788447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61"/>
          <p:cNvPicPr preferRelativeResize="0"/>
          <p:nvPr/>
        </p:nvPicPr>
        <p:blipFill rotWithShape="1">
          <a:blip r:embed="rId9">
            <a:alphaModFix/>
          </a:blip>
          <a:srcRect l="24986" t="19560" r="27255" b="27830"/>
          <a:stretch/>
        </p:blipFill>
        <p:spPr>
          <a:xfrm>
            <a:off x="7103051" y="571800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700000">
            <a:off x="7688575" y="4300087"/>
            <a:ext cx="874507" cy="9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57" y="462280"/>
            <a:ext cx="6668723" cy="372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9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9"/>
          <p:cNvSpPr txBox="1">
            <a:spLocks noGrp="1"/>
          </p:cNvSpPr>
          <p:nvPr>
            <p:ph type="subTitle" idx="5"/>
          </p:nvPr>
        </p:nvSpPr>
        <p:spPr>
          <a:xfrm>
            <a:off x="1457720" y="1532595"/>
            <a:ext cx="5985071" cy="3610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>
              <a:buFont typeface="Arial" panose="020B0604020202020204" pitchFamily="34" charset="0"/>
              <a:buChar char="•"/>
            </a:pPr>
            <a:r>
              <a:rPr lang="en-US" sz="2000" dirty="0" smtClean="0"/>
              <a:t>People :-</a:t>
            </a:r>
          </a:p>
          <a:p>
            <a:pPr marL="342900" lvl="0">
              <a:buFont typeface="Arial" panose="020B0604020202020204" pitchFamily="34" charset="0"/>
              <a:buChar char="•"/>
            </a:pPr>
            <a:r>
              <a:rPr lang="en-US" sz="2000" dirty="0" smtClean="0"/>
              <a:t>Process :-</a:t>
            </a:r>
          </a:p>
          <a:p>
            <a:pPr marL="342900" lvl="0">
              <a:buFont typeface="Arial" panose="020B0604020202020204" pitchFamily="34" charset="0"/>
              <a:buChar char="•"/>
            </a:pPr>
            <a:r>
              <a:rPr lang="en-US" sz="2000" dirty="0" smtClean="0"/>
              <a:t>Technology :-</a:t>
            </a:r>
            <a:endParaRPr sz="2000" dirty="0"/>
          </a:p>
        </p:txBody>
      </p:sp>
      <p:sp>
        <p:nvSpPr>
          <p:cNvPr id="794" name="Google Shape;794;p69"/>
          <p:cNvSpPr txBox="1">
            <a:spLocks noGrp="1"/>
          </p:cNvSpPr>
          <p:nvPr>
            <p:ph type="title" idx="15"/>
          </p:nvPr>
        </p:nvSpPr>
        <p:spPr>
          <a:xfrm>
            <a:off x="227236" y="301889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COMPONENTS OF MLOPS</a:t>
            </a:r>
            <a:endParaRPr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67" y="1207571"/>
            <a:ext cx="6531824" cy="31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6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9"/>
          <p:cNvSpPr txBox="1">
            <a:spLocks noGrp="1"/>
          </p:cNvSpPr>
          <p:nvPr>
            <p:ph type="subTitle" idx="5"/>
          </p:nvPr>
        </p:nvSpPr>
        <p:spPr>
          <a:xfrm>
            <a:off x="882641" y="1275907"/>
            <a:ext cx="7102549" cy="2775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/>
              <a:t>Sci</a:t>
            </a:r>
            <a:r>
              <a:rPr lang="en-US" sz="2000" dirty="0" smtClean="0"/>
              <a:t>-kit Learn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/>
              <a:t>Mlflow</a:t>
            </a:r>
            <a:endParaRPr lang="en-US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/>
              <a:t>Vscode</a:t>
            </a:r>
            <a:endParaRPr lang="en-US" sz="2000" dirty="0" smtClean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/>
              <a:t>Vmware</a:t>
            </a:r>
            <a:r>
              <a:rPr lang="en-US" sz="2000" dirty="0" smtClean="0"/>
              <a:t> Workstation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/>
          </a:p>
        </p:txBody>
      </p:sp>
      <p:sp>
        <p:nvSpPr>
          <p:cNvPr id="794" name="Google Shape;794;p69"/>
          <p:cNvSpPr txBox="1">
            <a:spLocks noGrp="1"/>
          </p:cNvSpPr>
          <p:nvPr>
            <p:ph type="title" idx="15"/>
          </p:nvPr>
        </p:nvSpPr>
        <p:spPr>
          <a:xfrm>
            <a:off x="244549" y="549579"/>
            <a:ext cx="79851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TOOLS USED IN THIS SESSION</a:t>
            </a:r>
            <a:endParaRPr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630" y="3223037"/>
            <a:ext cx="2360422" cy="13383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3" y="2743262"/>
            <a:ext cx="2563372" cy="1602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25" y="1414053"/>
            <a:ext cx="1329209" cy="13292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957" y="3544316"/>
            <a:ext cx="1320634" cy="132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5"/>
          <p:cNvSpPr txBox="1">
            <a:spLocks noGrp="1"/>
          </p:cNvSpPr>
          <p:nvPr>
            <p:ph type="title"/>
          </p:nvPr>
        </p:nvSpPr>
        <p:spPr>
          <a:xfrm>
            <a:off x="1956391" y="1695638"/>
            <a:ext cx="6324500" cy="21958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SHALL WE </a:t>
            </a:r>
            <a:br>
              <a:rPr lang="en-US" dirty="0" smtClean="0"/>
            </a:br>
            <a:r>
              <a:rPr lang="en-US" dirty="0" smtClean="0"/>
              <a:t>SEE A DEMO</a:t>
            </a:r>
            <a:br>
              <a:rPr lang="en-US" dirty="0" smtClean="0"/>
            </a:br>
            <a:r>
              <a:rPr lang="en-US" dirty="0" smtClean="0"/>
              <a:t> OF MLOPS 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13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13" y="918465"/>
            <a:ext cx="3289016" cy="3284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865" y="593235"/>
            <a:ext cx="3117466" cy="1446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997" y="2461751"/>
            <a:ext cx="2831202" cy="212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7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9"/>
          <p:cNvSpPr txBox="1">
            <a:spLocks noGrp="1"/>
          </p:cNvSpPr>
          <p:nvPr>
            <p:ph type="subTitle" idx="5"/>
          </p:nvPr>
        </p:nvSpPr>
        <p:spPr>
          <a:xfrm>
            <a:off x="1457720" y="1532595"/>
            <a:ext cx="5985071" cy="3610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>
              <a:buFont typeface="Arial" panose="020B0604020202020204" pitchFamily="34" charset="0"/>
              <a:buChar char="•"/>
            </a:pPr>
            <a:r>
              <a:rPr lang="en-US" sz="2000" dirty="0" smtClean="0"/>
              <a:t>People :-</a:t>
            </a:r>
          </a:p>
          <a:p>
            <a:pPr marL="342900" lvl="0">
              <a:buFont typeface="Arial" panose="020B0604020202020204" pitchFamily="34" charset="0"/>
              <a:buChar char="•"/>
            </a:pPr>
            <a:r>
              <a:rPr lang="en-US" sz="2000" dirty="0" smtClean="0"/>
              <a:t>Process :-</a:t>
            </a:r>
          </a:p>
          <a:p>
            <a:pPr marL="342900" lvl="0">
              <a:buFont typeface="Arial" panose="020B0604020202020204" pitchFamily="34" charset="0"/>
              <a:buChar char="•"/>
            </a:pPr>
            <a:r>
              <a:rPr lang="en-US" sz="2000" dirty="0" smtClean="0"/>
              <a:t>Technology :-</a:t>
            </a:r>
            <a:endParaRPr sz="2000" dirty="0"/>
          </a:p>
        </p:txBody>
      </p:sp>
      <p:sp>
        <p:nvSpPr>
          <p:cNvPr id="794" name="Google Shape;794;p69"/>
          <p:cNvSpPr txBox="1">
            <a:spLocks noGrp="1"/>
          </p:cNvSpPr>
          <p:nvPr>
            <p:ph type="title" idx="15"/>
          </p:nvPr>
        </p:nvSpPr>
        <p:spPr>
          <a:xfrm>
            <a:off x="596305" y="301889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TOOLS FOR MLOPS</a:t>
            </a:r>
            <a:endParaRPr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81" y="960174"/>
            <a:ext cx="6778255" cy="391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3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9"/>
          <p:cNvSpPr txBox="1">
            <a:spLocks noGrp="1"/>
          </p:cNvSpPr>
          <p:nvPr>
            <p:ph type="subTitle" idx="5"/>
          </p:nvPr>
        </p:nvSpPr>
        <p:spPr>
          <a:xfrm>
            <a:off x="553228" y="1227826"/>
            <a:ext cx="7740167" cy="2950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Uber</a:t>
            </a:r>
            <a:r>
              <a:rPr lang="en-US" sz="2000" dirty="0" smtClean="0"/>
              <a:t> :- To </a:t>
            </a:r>
            <a:r>
              <a:rPr lang="en-US" sz="2000" dirty="0"/>
              <a:t>connect drive and deliver with riders, eaters, and restaurants, in a fast and efficient way</a:t>
            </a:r>
            <a:r>
              <a:rPr lang="en-US" sz="2000" dirty="0" smtClean="0"/>
              <a:t>.</a:t>
            </a:r>
          </a:p>
          <a:p>
            <a:pPr marL="342900" lv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lvl="0">
              <a:buFont typeface="Arial" panose="020B0604020202020204" pitchFamily="34" charset="0"/>
              <a:buChar char="•"/>
            </a:pPr>
            <a:r>
              <a:rPr lang="en-US" sz="2000" b="1" dirty="0" smtClean="0"/>
              <a:t>Netflix</a:t>
            </a:r>
            <a:r>
              <a:rPr lang="en-US" sz="2000" dirty="0" smtClean="0"/>
              <a:t> :- To </a:t>
            </a:r>
            <a:r>
              <a:rPr lang="en-US" sz="2000" dirty="0"/>
              <a:t>provide a an optimal and personalized movie streaming service for their users</a:t>
            </a:r>
            <a:r>
              <a:rPr lang="en-US" sz="2000" dirty="0" smtClean="0"/>
              <a:t>.</a:t>
            </a:r>
          </a:p>
          <a:p>
            <a:pPr marL="342900" lv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Doordash</a:t>
            </a:r>
            <a:r>
              <a:rPr lang="en-US" sz="2000" dirty="0" smtClean="0"/>
              <a:t> :- To </a:t>
            </a:r>
            <a:r>
              <a:rPr lang="en-US" sz="2000" dirty="0"/>
              <a:t>be the last mile logistics layer in every city.</a:t>
            </a:r>
            <a:endParaRPr sz="2000" dirty="0"/>
          </a:p>
        </p:txBody>
      </p:sp>
      <p:sp>
        <p:nvSpPr>
          <p:cNvPr id="794" name="Google Shape;794;p69"/>
          <p:cNvSpPr txBox="1">
            <a:spLocks noGrp="1"/>
          </p:cNvSpPr>
          <p:nvPr>
            <p:ph type="title" idx="15"/>
          </p:nvPr>
        </p:nvSpPr>
        <p:spPr>
          <a:xfrm>
            <a:off x="250022" y="389312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COMPANIES USING MLOPS.</a:t>
            </a:r>
            <a:endParaRPr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82" y="3738673"/>
            <a:ext cx="2153314" cy="1210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832" y="3652284"/>
            <a:ext cx="1988288" cy="14912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00" y="3818471"/>
            <a:ext cx="2009940" cy="11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1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9"/>
          <p:cNvSpPr txBox="1">
            <a:spLocks noGrp="1"/>
          </p:cNvSpPr>
          <p:nvPr>
            <p:ph type="subTitle" idx="5"/>
          </p:nvPr>
        </p:nvSpPr>
        <p:spPr>
          <a:xfrm>
            <a:off x="553228" y="1227826"/>
            <a:ext cx="7740167" cy="2950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/>
              </a:rPr>
              <a:t>https://mlflow.org</a:t>
            </a:r>
            <a:r>
              <a:rPr lang="en-US" sz="2000" b="1" dirty="0" smtClean="0">
                <a:hlinkClick r:id="rId3"/>
              </a:rPr>
              <a:t>/</a:t>
            </a:r>
            <a:endParaRPr lang="en-US" sz="2000" b="1" dirty="0" smtClean="0"/>
          </a:p>
          <a:p>
            <a:pPr marL="342900" lvl="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https://ml-ops.org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pPr marL="342900" lvl="0"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cloud.google.com/architecture/mlops-continuous-delivery-and-automation-pipelines-in-machine-learning</a:t>
            </a:r>
            <a:endParaRPr lang="en-US" sz="2000" dirty="0" smtClean="0"/>
          </a:p>
          <a:p>
            <a:pPr marL="342900" lvl="0">
              <a:buFont typeface="Arial" panose="020B0604020202020204" pitchFamily="34" charset="0"/>
              <a:buChar char="•"/>
            </a:pPr>
            <a:r>
              <a:rPr lang="en-US" sz="2000" dirty="0">
                <a:hlinkClick r:id="rId6"/>
              </a:rPr>
              <a:t>https://</a:t>
            </a:r>
            <a:r>
              <a:rPr lang="en-US" sz="2000" dirty="0" smtClean="0">
                <a:hlinkClick r:id="rId6"/>
              </a:rPr>
              <a:t>towardsdatascience.com/what-is-mlops-everything-you-must-know-to-get-started-523f2d0b8bd8</a:t>
            </a:r>
            <a:endParaRPr lang="en-US" sz="2000" dirty="0" smtClean="0"/>
          </a:p>
          <a:p>
            <a:pPr marL="342900" lvl="0">
              <a:buFont typeface="Arial" panose="020B0604020202020204" pitchFamily="34" charset="0"/>
              <a:buChar char="•"/>
            </a:pPr>
            <a:r>
              <a:rPr lang="en-US" sz="2000" dirty="0">
                <a:hlinkClick r:id="rId7"/>
              </a:rPr>
              <a:t>https://</a:t>
            </a:r>
            <a:r>
              <a:rPr lang="en-US" sz="2000" dirty="0" smtClean="0">
                <a:hlinkClick r:id="rId7"/>
              </a:rPr>
              <a:t>www.youtube.com/watch?v=ZVWg18AXXuE</a:t>
            </a:r>
            <a:endParaRPr lang="en-US" sz="2000" dirty="0" smtClean="0"/>
          </a:p>
          <a:p>
            <a:pPr marL="342900" lvl="0">
              <a:buFont typeface="Arial" panose="020B0604020202020204" pitchFamily="34" charset="0"/>
              <a:buChar char="•"/>
            </a:pPr>
            <a:endParaRPr sz="2000" dirty="0"/>
          </a:p>
        </p:txBody>
      </p:sp>
      <p:sp>
        <p:nvSpPr>
          <p:cNvPr id="794" name="Google Shape;794;p69"/>
          <p:cNvSpPr txBox="1">
            <a:spLocks noGrp="1"/>
          </p:cNvSpPr>
          <p:nvPr>
            <p:ph type="title" idx="15"/>
          </p:nvPr>
        </p:nvSpPr>
        <p:spPr>
          <a:xfrm>
            <a:off x="250022" y="389312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REFERENCE LINKS</a:t>
            </a:r>
            <a:endParaRPr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384" y="3384476"/>
            <a:ext cx="1540464" cy="158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2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5"/>
          <p:cNvSpPr txBox="1">
            <a:spLocks noGrp="1"/>
          </p:cNvSpPr>
          <p:nvPr>
            <p:ph type="title"/>
          </p:nvPr>
        </p:nvSpPr>
        <p:spPr>
          <a:xfrm>
            <a:off x="4646429" y="1876392"/>
            <a:ext cx="3817088" cy="21958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CODE &amp;</a:t>
            </a:r>
            <a:br>
              <a:rPr lang="en-US" dirty="0" smtClean="0"/>
            </a:br>
            <a:r>
              <a:rPr lang="en-US" dirty="0" smtClean="0"/>
              <a:t>REFERENCE LINKS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65" y="1167087"/>
            <a:ext cx="3167173" cy="316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75"/>
          <p:cNvSpPr txBox="1">
            <a:spLocks noGrp="1"/>
          </p:cNvSpPr>
          <p:nvPr>
            <p:ph type="title"/>
          </p:nvPr>
        </p:nvSpPr>
        <p:spPr>
          <a:xfrm>
            <a:off x="2306839" y="1675526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THANK YOU</a:t>
            </a:r>
            <a:endParaRPr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78" y="353526"/>
            <a:ext cx="8218527" cy="43147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012" scaled="0"/>
        </a:grad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5"/>
          <p:cNvSpPr txBox="1">
            <a:spLocks noGrp="1"/>
          </p:cNvSpPr>
          <p:nvPr>
            <p:ph type="title"/>
          </p:nvPr>
        </p:nvSpPr>
        <p:spPr>
          <a:xfrm>
            <a:off x="3220191" y="1695638"/>
            <a:ext cx="5060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THE DEVELOPMENT JOURNEY</a:t>
            </a:r>
            <a:endParaRPr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9"/>
          <p:cNvSpPr txBox="1">
            <a:spLocks noGrp="1"/>
          </p:cNvSpPr>
          <p:nvPr>
            <p:ph type="subTitle" idx="5"/>
          </p:nvPr>
        </p:nvSpPr>
        <p:spPr>
          <a:xfrm>
            <a:off x="883561" y="1351388"/>
            <a:ext cx="6766176" cy="3610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 smtClean="0"/>
              <a:t>Data Collection and Preparation :- 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 smtClean="0"/>
              <a:t>Model Training and Evaluation :-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 smtClean="0"/>
              <a:t>Model Deployment and Monitoring :-</a:t>
            </a:r>
            <a:endParaRPr sz="2000" dirty="0"/>
          </a:p>
        </p:txBody>
      </p:sp>
      <p:sp>
        <p:nvSpPr>
          <p:cNvPr id="794" name="Google Shape;794;p69"/>
          <p:cNvSpPr txBox="1">
            <a:spLocks noGrp="1"/>
          </p:cNvSpPr>
          <p:nvPr>
            <p:ph type="title" idx="15"/>
          </p:nvPr>
        </p:nvSpPr>
        <p:spPr>
          <a:xfrm>
            <a:off x="303186" y="601963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STEPS IN DEVELOPEMENT</a:t>
            </a:r>
            <a:endParaRPr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336" y="3227758"/>
            <a:ext cx="1735499" cy="1606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6"/>
          <p:cNvSpPr txBox="1">
            <a:spLocks noGrp="1"/>
          </p:cNvSpPr>
          <p:nvPr>
            <p:ph type="title"/>
          </p:nvPr>
        </p:nvSpPr>
        <p:spPr>
          <a:xfrm>
            <a:off x="657614" y="1639870"/>
            <a:ext cx="5060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CHALLENGES IN AI DEPLOYMENT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9"/>
          <p:cNvSpPr txBox="1">
            <a:spLocks noGrp="1"/>
          </p:cNvSpPr>
          <p:nvPr>
            <p:ph type="subTitle" idx="5"/>
          </p:nvPr>
        </p:nvSpPr>
        <p:spPr>
          <a:xfrm>
            <a:off x="882641" y="1275907"/>
            <a:ext cx="7102549" cy="2775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Managing and versioning data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Maintaining reproducibility of ML experiments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Ensuring consistent performance in production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Handling model updates and monitoring</a:t>
            </a:r>
            <a:endParaRPr sz="2000" dirty="0"/>
          </a:p>
        </p:txBody>
      </p:sp>
      <p:sp>
        <p:nvSpPr>
          <p:cNvPr id="794" name="Google Shape;794;p69"/>
          <p:cNvSpPr txBox="1">
            <a:spLocks noGrp="1"/>
          </p:cNvSpPr>
          <p:nvPr>
            <p:ph type="title" idx="15"/>
          </p:nvPr>
        </p:nvSpPr>
        <p:spPr>
          <a:xfrm>
            <a:off x="0" y="570844"/>
            <a:ext cx="79851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CHALLENGES FACED DURING DEPLOYMENT</a:t>
            </a:r>
            <a:endParaRPr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264" y="3402318"/>
            <a:ext cx="20955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3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19" y="233916"/>
            <a:ext cx="2469237" cy="19098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976" y="1188852"/>
            <a:ext cx="2302613" cy="2763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030" y="2303276"/>
            <a:ext cx="1807551" cy="25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6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9"/>
          <p:cNvSpPr txBox="1">
            <a:spLocks noGrp="1"/>
          </p:cNvSpPr>
          <p:nvPr>
            <p:ph type="subTitle" idx="5"/>
          </p:nvPr>
        </p:nvSpPr>
        <p:spPr>
          <a:xfrm>
            <a:off x="511422" y="1448486"/>
            <a:ext cx="5985071" cy="3610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 err="1"/>
              <a:t>MLOps</a:t>
            </a:r>
            <a:r>
              <a:rPr lang="en-US" sz="2000" dirty="0"/>
              <a:t> stands for Machine Learning Operations. </a:t>
            </a:r>
            <a:r>
              <a:rPr lang="en-US" sz="2000" dirty="0" err="1"/>
              <a:t>MLOps</a:t>
            </a:r>
            <a:r>
              <a:rPr lang="en-US" sz="2000" dirty="0"/>
              <a:t> is a core function of Machine Learning engineering, focused on streamlining the process of taking machine learning models to production, and then maintaining and monitoring them. </a:t>
            </a:r>
            <a:r>
              <a:rPr lang="en-US" sz="2000" dirty="0" err="1"/>
              <a:t>MLOps</a:t>
            </a:r>
            <a:r>
              <a:rPr lang="en-US" sz="2000" dirty="0"/>
              <a:t> is a collaborative function, often comprising data scientists, </a:t>
            </a:r>
            <a:r>
              <a:rPr lang="en-US" sz="2000" dirty="0" err="1"/>
              <a:t>devops</a:t>
            </a:r>
            <a:r>
              <a:rPr lang="en-US" sz="2000" dirty="0"/>
              <a:t> engineers, and IT.</a:t>
            </a:r>
            <a:endParaRPr sz="2000" dirty="0"/>
          </a:p>
        </p:txBody>
      </p:sp>
      <p:sp>
        <p:nvSpPr>
          <p:cNvPr id="794" name="Google Shape;794;p69"/>
          <p:cNvSpPr txBox="1">
            <a:spLocks noGrp="1"/>
          </p:cNvSpPr>
          <p:nvPr>
            <p:ph type="title" idx="15"/>
          </p:nvPr>
        </p:nvSpPr>
        <p:spPr>
          <a:xfrm>
            <a:off x="303186" y="601963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WHAT IS MLOPS ?</a:t>
            </a:r>
            <a:endParaRPr sz="2400" dirty="0"/>
          </a:p>
        </p:txBody>
      </p:sp>
      <p:pic>
        <p:nvPicPr>
          <p:cNvPr id="1026" name="Picture 2" descr="MLOps in 10 Minutes – DataTalks.Clu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6" t="7754"/>
          <a:stretch/>
        </p:blipFill>
        <p:spPr bwMode="auto">
          <a:xfrm>
            <a:off x="6496493" y="1340755"/>
            <a:ext cx="2098949" cy="191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42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9"/>
          <p:cNvSpPr txBox="1">
            <a:spLocks noGrp="1"/>
          </p:cNvSpPr>
          <p:nvPr>
            <p:ph type="subTitle" idx="5"/>
          </p:nvPr>
        </p:nvSpPr>
        <p:spPr>
          <a:xfrm>
            <a:off x="553228" y="1227826"/>
            <a:ext cx="7740167" cy="2950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 err="1"/>
              <a:t>MLOps</a:t>
            </a:r>
            <a:r>
              <a:rPr lang="en-US" sz="2000" dirty="0"/>
              <a:t> is a set of engineering practices specific to machine learning projects that borrow from the more widely-adopted </a:t>
            </a:r>
            <a:r>
              <a:rPr lang="en-US" sz="2000" dirty="0" err="1"/>
              <a:t>DevOps</a:t>
            </a:r>
            <a:r>
              <a:rPr lang="en-US" sz="2000" dirty="0"/>
              <a:t> principles in software engineering. </a:t>
            </a:r>
            <a:endParaRPr lang="en-US" sz="2000" dirty="0" smtClean="0"/>
          </a:p>
          <a:p>
            <a:pPr marL="0" lvl="0" indent="0"/>
            <a:endParaRPr lang="en-US" sz="2000" dirty="0"/>
          </a:p>
          <a:p>
            <a:pPr marL="0" lvl="0" indent="0"/>
            <a:r>
              <a:rPr lang="en-US" sz="2000" dirty="0" smtClean="0"/>
              <a:t>While </a:t>
            </a:r>
            <a:r>
              <a:rPr lang="en-US" sz="2000" dirty="0" err="1"/>
              <a:t>DevOps</a:t>
            </a:r>
            <a:r>
              <a:rPr lang="en-US" sz="2000" dirty="0"/>
              <a:t> brings a rapid, continuously iterative approach to shipping applications, </a:t>
            </a:r>
            <a:r>
              <a:rPr lang="en-US" sz="2000" dirty="0" err="1"/>
              <a:t>MLOps</a:t>
            </a:r>
            <a:r>
              <a:rPr lang="en-US" sz="2000" dirty="0"/>
              <a:t> borrows the same principles to take machine learning models to production. </a:t>
            </a:r>
            <a:endParaRPr sz="2000" dirty="0"/>
          </a:p>
        </p:txBody>
      </p:sp>
      <p:sp>
        <p:nvSpPr>
          <p:cNvPr id="794" name="Google Shape;794;p69"/>
          <p:cNvSpPr txBox="1">
            <a:spLocks noGrp="1"/>
          </p:cNvSpPr>
          <p:nvPr>
            <p:ph type="title" idx="15"/>
          </p:nvPr>
        </p:nvSpPr>
        <p:spPr>
          <a:xfrm>
            <a:off x="303185" y="421210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MLOPS VS DEVOPS</a:t>
            </a:r>
            <a:endParaRPr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827" y="3228807"/>
            <a:ext cx="3125973" cy="173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59" y="300871"/>
            <a:ext cx="4188453" cy="26202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385" y="2407820"/>
            <a:ext cx="4003935" cy="256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lar Panel Project Proposal XL by Slidesgo">
  <a:themeElements>
    <a:clrScheme name="Simple Light">
      <a:dk1>
        <a:srgbClr val="F3F3F3"/>
      </a:dk1>
      <a:lt1>
        <a:srgbClr val="010203"/>
      </a:lt1>
      <a:dk2>
        <a:srgbClr val="B7B7B7"/>
      </a:dk2>
      <a:lt2>
        <a:srgbClr val="2B2929"/>
      </a:lt2>
      <a:accent1>
        <a:srgbClr val="FFFFFF"/>
      </a:accent1>
      <a:accent2>
        <a:srgbClr val="66666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7B7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276</Words>
  <Application>Microsoft Office PowerPoint</Application>
  <PresentationFormat>On-screen Show (16:9)</PresentationFormat>
  <Paragraphs>47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Fira Sans Extra Condensed Medium</vt:lpstr>
      <vt:lpstr>Orbitron</vt:lpstr>
      <vt:lpstr>Lato</vt:lpstr>
      <vt:lpstr>Arial</vt:lpstr>
      <vt:lpstr>Solar Panel Project Proposal XL by Slidesgo</vt:lpstr>
      <vt:lpstr>MLOPS</vt:lpstr>
      <vt:lpstr>THE DEVELOPMENT JOURNEY</vt:lpstr>
      <vt:lpstr>STEPS IN DEVELOPEMENT</vt:lpstr>
      <vt:lpstr>CHALLENGES IN AI DEPLOYMENT</vt:lpstr>
      <vt:lpstr>CHALLENGES FACED DURING DEPLOYMENT</vt:lpstr>
      <vt:lpstr>PowerPoint Presentation</vt:lpstr>
      <vt:lpstr>WHAT IS MLOPS ?</vt:lpstr>
      <vt:lpstr>MLOPS VS DEVOPS</vt:lpstr>
      <vt:lpstr>PowerPoint Presentation</vt:lpstr>
      <vt:lpstr>PowerPoint Presentation</vt:lpstr>
      <vt:lpstr>COMPONENTS OF MLOPS</vt:lpstr>
      <vt:lpstr>TOOLS USED IN THIS SESSION</vt:lpstr>
      <vt:lpstr>SHALL WE  SEE A DEMO  OF MLOPS ?</vt:lpstr>
      <vt:lpstr>PowerPoint Presentation</vt:lpstr>
      <vt:lpstr>TOOLS FOR MLOPS</vt:lpstr>
      <vt:lpstr>COMPANIES USING MLOPS.</vt:lpstr>
      <vt:lpstr>REFERENCE LINKS</vt:lpstr>
      <vt:lpstr>CODE &amp; REFERENCE LINKS 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MLOPS</dc:title>
  <dc:creator>Rishi</dc:creator>
  <cp:lastModifiedBy>Microsoft account</cp:lastModifiedBy>
  <cp:revision>26</cp:revision>
  <dcterms:modified xsi:type="dcterms:W3CDTF">2023-08-11T17:31:50Z</dcterms:modified>
</cp:coreProperties>
</file>